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Default Extension="png" ContentType="image/png"/>
  <Override PartName="/docProps/core.xml" ContentType="application/vnd.openxmlformats-package.core-properties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70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200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70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DC89FB91-73F4-1546-8805-BC59082CDAE5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6C962CF5-20AE-4C44-834A-687E947C78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  <p:sldLayoutId r:id="rId15"/>
    <p:sldLayoutId r:id="rId16"/>
    <p:sldLayoutId r:id="rId17"/>
    <p:sldLayoutId r:id="rId18"/>
    <p:sldLayoutId r:id="rId19"/>
    <p:sldLayoutId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hyperlink" Target="http://www.merriam-webster.com/dictionary/prose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erriam-webster.com/dictionary/poetry" TargetMode="External"/><Relationship Id="rId3" Type="http://schemas.openxmlformats.org/officeDocument/2006/relationships/hyperlink" Target="http://www.merriam-webster.com/dictionary/rhyth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hyperlink" Target="http://cla.calpoly.edu/~dschwart/engl339/verseprose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la.calpoly.edu/~dschwart/engl339/verseprose.html%23blankverse" TargetMode="External"/><Relationship Id="rId3" Type="http://schemas.openxmlformats.org/officeDocument/2006/relationships/hyperlink" Target="http://cla.calpoly.edu/~dschwart/engl339/verseprose.html%23prose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Unlocking Shakespeare’s Language!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Different Forms?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1- Clue people into what is going on!</a:t>
            </a:r>
          </a:p>
          <a:p>
            <a:r>
              <a:rPr lang="en-US" sz="3200" dirty="0" smtClean="0"/>
              <a:t>2- Appeal to different emotions, reveal what is going on inside the characters</a:t>
            </a:r>
          </a:p>
          <a:p>
            <a:r>
              <a:rPr lang="en-US" sz="3200" dirty="0" smtClean="0"/>
              <a:t>3-Define characters’ characteristics!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Prose: “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b="1" dirty="0" smtClean="0"/>
              <a:t>:</a:t>
            </a:r>
            <a:r>
              <a:rPr lang="en-US" dirty="0" smtClean="0"/>
              <a:t> the </a:t>
            </a:r>
            <a:r>
              <a:rPr lang="en-US" b="1" dirty="0" smtClean="0"/>
              <a:t>ordinary language </a:t>
            </a:r>
            <a:r>
              <a:rPr lang="en-US" dirty="0" smtClean="0"/>
              <a:t>people use in speaking or writing </a:t>
            </a:r>
          </a:p>
          <a:p>
            <a:r>
              <a:rPr lang="en-US" i="1" dirty="0" err="1" smtClean="0"/>
              <a:t>b</a:t>
            </a:r>
            <a:r>
              <a:rPr lang="en-US" dirty="0" smtClean="0"/>
              <a:t> </a:t>
            </a:r>
            <a:r>
              <a:rPr lang="en-US" b="1" dirty="0" smtClean="0"/>
              <a:t>:</a:t>
            </a:r>
            <a:r>
              <a:rPr lang="en-US" dirty="0" smtClean="0"/>
              <a:t> a literary medium distinguished from </a:t>
            </a:r>
            <a:r>
              <a:rPr lang="en-US" u="sng" dirty="0" smtClean="0">
                <a:hlinkClick r:id="rId2"/>
              </a:rPr>
              <a:t>poetry</a:t>
            </a:r>
            <a:r>
              <a:rPr lang="en-US" dirty="0" smtClean="0"/>
              <a:t> especially by its </a:t>
            </a:r>
            <a:r>
              <a:rPr lang="en-US" b="1" dirty="0" smtClean="0"/>
              <a:t>greater irregularity and variety </a:t>
            </a:r>
            <a:r>
              <a:rPr lang="en-US" dirty="0" smtClean="0"/>
              <a:t>of </a:t>
            </a:r>
            <a:r>
              <a:rPr lang="en-US" u="sng" dirty="0" smtClean="0">
                <a:hlinkClick r:id="rId3"/>
              </a:rPr>
              <a:t>rhythm</a:t>
            </a:r>
            <a:r>
              <a:rPr lang="en-US" dirty="0" smtClean="0"/>
              <a:t> and its </a:t>
            </a:r>
            <a:r>
              <a:rPr lang="en-US" b="1" dirty="0" smtClean="0"/>
              <a:t>closer correspondence to the patterns of everyday speech</a:t>
            </a:r>
            <a:r>
              <a:rPr lang="en-US" dirty="0" smtClean="0"/>
              <a:t>”  </a:t>
            </a:r>
            <a:r>
              <a:rPr lang="en-US" sz="1200" u="sng" dirty="0" smtClean="0">
                <a:hlinkClick r:id="rId4"/>
              </a:rPr>
              <a:t>http://www.merriam-webster.com/dictionary/prose</a:t>
            </a:r>
            <a:r>
              <a:rPr lang="en-US" sz="1200" dirty="0" smtClean="0"/>
              <a:t> </a:t>
            </a:r>
            <a:endParaRPr lang="en-US" sz="1200" dirty="0" smtClean="0"/>
          </a:p>
          <a:p>
            <a:pPr lvl="1"/>
            <a:r>
              <a:rPr lang="en-US" sz="2400" dirty="0" smtClean="0"/>
              <a:t>“Closer </a:t>
            </a:r>
            <a:r>
              <a:rPr lang="en-US" sz="2400" dirty="0" smtClean="0"/>
              <a:t>to everyday speech</a:t>
            </a:r>
            <a:r>
              <a:rPr lang="en-US" sz="2400" dirty="0" smtClean="0"/>
              <a:t>”</a:t>
            </a:r>
          </a:p>
          <a:p>
            <a:pPr lvl="1"/>
            <a:r>
              <a:rPr lang="en-US" sz="2400" dirty="0" smtClean="0"/>
              <a:t>Such as……..??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Rhyme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 smtClean="0"/>
              <a:t>Ritualistic/chorus </a:t>
            </a:r>
            <a:r>
              <a:rPr lang="en-US" sz="2400" dirty="0" smtClean="0"/>
              <a:t>effect</a:t>
            </a:r>
            <a:endParaRPr lang="en-US" sz="2400" dirty="0" smtClean="0"/>
          </a:p>
          <a:p>
            <a:pPr lvl="1"/>
            <a:r>
              <a:rPr lang="en-US" dirty="0" smtClean="0"/>
              <a:t>Define a moral</a:t>
            </a:r>
            <a:r>
              <a:rPr lang="en-US" dirty="0" smtClean="0"/>
              <a:t>, give a prologue or </a:t>
            </a:r>
            <a:r>
              <a:rPr lang="en-US" dirty="0" smtClean="0"/>
              <a:t>epilogue</a:t>
            </a:r>
          </a:p>
          <a:p>
            <a:pPr lvl="1"/>
            <a:r>
              <a:rPr lang="en-US" sz="2400" dirty="0" smtClean="0"/>
              <a:t>Play</a:t>
            </a:r>
            <a:r>
              <a:rPr lang="en-US" sz="2400" dirty="0" smtClean="0"/>
              <a:t> within a </a:t>
            </a:r>
            <a:r>
              <a:rPr lang="en-US" sz="2400" dirty="0" smtClean="0"/>
              <a:t>play (distinguish from story and real life)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 lvl="1"/>
            <a:r>
              <a:rPr lang="en-US" dirty="0" smtClean="0"/>
              <a:t>Songs</a:t>
            </a:r>
            <a:endParaRPr lang="en-US" dirty="0" smtClean="0"/>
          </a:p>
          <a:p>
            <a:pPr lvl="1"/>
            <a:r>
              <a:rPr lang="en-US" dirty="0" smtClean="0"/>
              <a:t>Example of </a:t>
            </a:r>
            <a:r>
              <a:rPr lang="en-US" dirty="0" smtClean="0"/>
              <a:t>bad </a:t>
            </a:r>
            <a:r>
              <a:rPr lang="en-US" dirty="0" smtClean="0"/>
              <a:t>verse</a:t>
            </a:r>
          </a:p>
          <a:p>
            <a:pPr lvl="1"/>
            <a:r>
              <a:rPr lang="en-US" dirty="0" smtClean="0"/>
              <a:t>Point </a:t>
            </a:r>
            <a:r>
              <a:rPr lang="en-US" dirty="0" smtClean="0"/>
              <a:t>to supernatural  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“Comes close to the natural speaking rhythms of English but raises it above the ordinary without sounding artificial (unlike the "singsong" effect produced by dialogue in rhyme). </a:t>
            </a:r>
            <a:r>
              <a:rPr lang="en-US" dirty="0" smtClean="0"/>
              <a:t> </a:t>
            </a:r>
          </a:p>
          <a:p>
            <a:r>
              <a:rPr lang="en-US" dirty="0" smtClean="0"/>
              <a:t>Art </a:t>
            </a:r>
            <a:r>
              <a:rPr lang="en-US" dirty="0" smtClean="0"/>
              <a:t>elevates and distills the everyday; writing in blank verse helps sharpen that distinction. </a:t>
            </a:r>
            <a:r>
              <a:rPr lang="en-US" u="sng" dirty="0" smtClean="0">
                <a:hlinkClick r:id="rId2"/>
              </a:rPr>
              <a:t>Blank verse</a:t>
            </a:r>
            <a:r>
              <a:rPr lang="en-US" dirty="0" smtClean="0"/>
              <a:t>, as opposed to </a:t>
            </a:r>
            <a:r>
              <a:rPr lang="en-US" u="sng" dirty="0" smtClean="0">
                <a:hlinkClick r:id="rId3"/>
              </a:rPr>
              <a:t>prose</a:t>
            </a:r>
            <a:r>
              <a:rPr lang="en-US" dirty="0" smtClean="0"/>
              <a:t>, is used mainly for passionate, lofty or momentous occasions and for introspection; it may suggest a refinement of character.” </a:t>
            </a:r>
            <a:r>
              <a:rPr lang="en-US" sz="1200" u="sng" dirty="0" smtClean="0">
                <a:hlinkClick r:id="rId4"/>
              </a:rPr>
              <a:t>http://cla.calpoly.edu/~dschwart/engl339/verseprose.html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Iambic Pentameter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of Verse!</a:t>
            </a:r>
          </a:p>
          <a:p>
            <a:r>
              <a:rPr lang="en-US" dirty="0" smtClean="0"/>
              <a:t>5 sets of 2 syllables</a:t>
            </a:r>
          </a:p>
          <a:p>
            <a:pPr lvl="1"/>
            <a:r>
              <a:rPr lang="en-US" dirty="0" smtClean="0"/>
              <a:t>Unstressed, Stressed</a:t>
            </a:r>
          </a:p>
          <a:p>
            <a:pPr lvl="1"/>
            <a:r>
              <a:rPr lang="en-US" dirty="0" smtClean="0"/>
              <a:t>1 set = a </a:t>
            </a:r>
            <a:r>
              <a:rPr lang="en-US" dirty="0" smtClean="0"/>
              <a:t>foot</a:t>
            </a:r>
          </a:p>
          <a:p>
            <a:r>
              <a:rPr lang="en-US" dirty="0" err="1" smtClean="0"/>
              <a:t>Akala</a:t>
            </a:r>
            <a:r>
              <a:rPr lang="en-US" dirty="0" smtClean="0"/>
              <a:t>: “Human Heartbeat”</a:t>
            </a:r>
          </a:p>
          <a:p>
            <a:r>
              <a:rPr lang="en-US" dirty="0" smtClean="0"/>
              <a:t>Many famous speeches written in this form </a:t>
            </a:r>
          </a:p>
          <a:p>
            <a:pPr lvl="2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17</TotalTime>
  <Words>281</Words>
  <Application>Microsoft Macintosh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Inkwell</vt:lpstr>
      <vt:lpstr>Unlocking Shakespeare’s Language!</vt:lpstr>
      <vt:lpstr>Why Use Different Forms?</vt:lpstr>
      <vt:lpstr>Prose</vt:lpstr>
      <vt:lpstr>Rhyme</vt:lpstr>
      <vt:lpstr>Verse </vt:lpstr>
      <vt:lpstr>Iambic Pentameter </vt:lpstr>
    </vt:vector>
  </TitlesOfParts>
  <Company>Brigham Young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Unlocking Shakespeare’s Language!</dc:title>
  <dc:creator>Mary Matheson</dc:creator>
  <cp:lastModifiedBy>Mary Matheson</cp:lastModifiedBy>
  <cp:revision>4</cp:revision>
  <dcterms:created xsi:type="dcterms:W3CDTF">2012-10-15T06:58:35Z</dcterms:created>
  <dcterms:modified xsi:type="dcterms:W3CDTF">2012-10-15T07:15:51Z</dcterms:modified>
</cp:coreProperties>
</file>